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319" r:id="rId3"/>
    <p:sldId id="320" r:id="rId4"/>
    <p:sldId id="323" r:id="rId5"/>
    <p:sldId id="345" r:id="rId6"/>
    <p:sldId id="324" r:id="rId7"/>
    <p:sldId id="325" r:id="rId8"/>
    <p:sldId id="346" r:id="rId9"/>
    <p:sldId id="347" r:id="rId10"/>
    <p:sldId id="348" r:id="rId11"/>
    <p:sldId id="326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70" r:id="rId20"/>
    <p:sldId id="371" r:id="rId21"/>
    <p:sldId id="357" r:id="rId22"/>
    <p:sldId id="358" r:id="rId23"/>
    <p:sldId id="361" r:id="rId24"/>
    <p:sldId id="360" r:id="rId25"/>
    <p:sldId id="349" r:id="rId26"/>
    <p:sldId id="362" r:id="rId27"/>
    <p:sldId id="363" r:id="rId28"/>
    <p:sldId id="367" r:id="rId29"/>
    <p:sldId id="366" r:id="rId30"/>
    <p:sldId id="365" r:id="rId31"/>
    <p:sldId id="364" r:id="rId32"/>
    <p:sldId id="369" r:id="rId33"/>
    <p:sldId id="283" r:id="rId34"/>
    <p:sldId id="298" r:id="rId35"/>
    <p:sldId id="299" r:id="rId36"/>
    <p:sldId id="301" r:id="rId37"/>
    <p:sldId id="300" r:id="rId38"/>
    <p:sldId id="302" r:id="rId39"/>
    <p:sldId id="303" r:id="rId40"/>
    <p:sldId id="304" r:id="rId41"/>
    <p:sldId id="331" r:id="rId42"/>
    <p:sldId id="297" r:id="rId43"/>
    <p:sldId id="343" r:id="rId44"/>
    <p:sldId id="337" r:id="rId45"/>
    <p:sldId id="338" r:id="rId46"/>
    <p:sldId id="340" r:id="rId47"/>
    <p:sldId id="339" r:id="rId48"/>
    <p:sldId id="341" r:id="rId49"/>
    <p:sldId id="329" r:id="rId50"/>
    <p:sldId id="344" r:id="rId5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8D9EB4"/>
    <a:srgbClr val="1515FF"/>
    <a:srgbClr val="CD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7" autoAdjust="0"/>
    <p:restoredTop sz="94671" autoAdjust="0"/>
  </p:normalViewPr>
  <p:slideViewPr>
    <p:cSldViewPr snapToGrid="0">
      <p:cViewPr varScale="1">
        <p:scale>
          <a:sx n="107" d="100"/>
          <a:sy n="107" d="100"/>
        </p:scale>
        <p:origin x="79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53D5B-948B-4FDC-8836-C894AB7E3D1E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7D33D-724F-425E-88BB-94C7A40A420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1857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Universal industrial</a:t>
            </a:r>
            <a:r>
              <a:rPr lang="en-US" baseline="0" dirty="0"/>
              <a:t> protocols</a:t>
            </a:r>
          </a:p>
          <a:p>
            <a:endParaRPr lang="en-US" baseline="0" dirty="0"/>
          </a:p>
          <a:p>
            <a:r>
              <a:rPr lang="en-US" baseline="0" dirty="0"/>
              <a:t>Different device from different manufacturers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33D-724F-425E-88BB-94C7A40A4203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776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Triggered</a:t>
            </a:r>
            <a:r>
              <a:rPr lang="en-US" baseline="0" dirty="0"/>
              <a:t> command not only for security, but as well for the BMS (air-condition, heating, ventilation)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33D-724F-425E-88BB-94C7A40A4203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0404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ASCTP– (ASRTP) automation of systematical control</a:t>
            </a:r>
            <a:r>
              <a:rPr lang="en-US" baseline="0" dirty="0"/>
              <a:t> of technological </a:t>
            </a:r>
            <a:r>
              <a:rPr lang="en-US" baseline="0" dirty="0" err="1"/>
              <a:t>procces</a:t>
            </a:r>
            <a:r>
              <a:rPr lang="en-US" baseline="0" dirty="0"/>
              <a:t> project</a:t>
            </a:r>
          </a:p>
          <a:p>
            <a:endParaRPr lang="en-US" baseline="0" dirty="0"/>
          </a:p>
          <a:p>
            <a:r>
              <a:rPr lang="en-US" baseline="0" dirty="0"/>
              <a:t>Modernization of security systems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33D-724F-425E-88BB-94C7A40A4203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9447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33D-724F-425E-88BB-94C7A40A4203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871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Sudden floods</a:t>
            </a:r>
          </a:p>
          <a:p>
            <a:endParaRPr lang="en-US" dirty="0"/>
          </a:p>
          <a:p>
            <a:r>
              <a:rPr lang="en-US" dirty="0"/>
              <a:t>Monitoring of the dam condition</a:t>
            </a:r>
          </a:p>
          <a:p>
            <a:r>
              <a:rPr lang="en-US" dirty="0"/>
              <a:t>Water</a:t>
            </a:r>
            <a:r>
              <a:rPr lang="en-US" baseline="0" dirty="0"/>
              <a:t> level of the streams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7D33D-724F-425E-88BB-94C7A40A4203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255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049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695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641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575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00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701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541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902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934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641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588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75DDB-6D07-448B-8EC4-312B8C2B195F}" type="datetimeFigureOut">
              <a:rPr lang="sk-SK" smtClean="0"/>
              <a:t>28. 3. 2024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E7260-995B-40F3-A04E-5F910425E0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985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5.png"/><Relationship Id="rId7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4.png"/><Relationship Id="rId9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82" y="2171523"/>
            <a:ext cx="10469436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4" y="1595174"/>
            <a:ext cx="5726236" cy="21043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49" y="2785050"/>
            <a:ext cx="4919749" cy="3377857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solidFill>
                  <a:srgbClr val="000066"/>
                </a:solidFill>
              </a:rPr>
              <a:t>Workflow</a:t>
            </a:r>
            <a:r>
              <a:rPr lang="cs-CZ" altLang="cs-CZ" sz="2000" b="1" dirty="0">
                <a:solidFill>
                  <a:srgbClr val="000066"/>
                </a:solidFill>
              </a:rPr>
              <a:t> – Žádosti o přístup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244148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25980" y="1966067"/>
            <a:ext cx="5045646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Snadno dostupná historie událostí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Možnost organizace stavů do vrstev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 err="1">
                <a:solidFill>
                  <a:srgbClr val="000066"/>
                </a:solidFill>
              </a:rPr>
              <a:t>Realtime</a:t>
            </a:r>
            <a:r>
              <a:rPr lang="cs-CZ" sz="2300" b="1" dirty="0">
                <a:solidFill>
                  <a:srgbClr val="000066"/>
                </a:solidFill>
              </a:rPr>
              <a:t> monitoring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Možnost vzdáleného ovládání</a:t>
            </a:r>
          </a:p>
          <a:p>
            <a:pPr>
              <a:lnSpc>
                <a:spcPct val="150000"/>
              </a:lnSpc>
            </a:pPr>
            <a:r>
              <a:rPr lang="cs-CZ" sz="2300" b="1" dirty="0">
                <a:solidFill>
                  <a:srgbClr val="000066"/>
                </a:solidFill>
              </a:rPr>
              <a:t>     (v závislosti na právech operátora)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Pokyny pro obsluhu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Notifikace o provozních stavech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PZTS &amp; EPS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219319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0" y="2022372"/>
            <a:ext cx="5775916" cy="2835712"/>
          </a:xfrm>
          <a:prstGeom prst="rect">
            <a:avLst/>
          </a:prstGeom>
        </p:spPr>
      </p:pic>
      <p:pic>
        <p:nvPicPr>
          <p:cNvPr id="22" name="Picture 2" descr="http://www.schrack-seconet.com/export/sites/seconet/de/_data/content-images/slide1_BX_start_NEU_0920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097" y="3309752"/>
            <a:ext cx="4610307" cy="257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210" y="3735332"/>
            <a:ext cx="3302366" cy="2122949"/>
          </a:xfrm>
          <a:prstGeom prst="rect">
            <a:avLst/>
          </a:prstGeom>
        </p:spPr>
      </p:pic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PZTS &amp; EPS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22903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67345" y="1511736"/>
            <a:ext cx="5823062" cy="593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Alternativní způsob práce s daty o incidentech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Zobrazení stavu zařízení na základě Monitoru událostí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Každá událost musí být potvrzena a uzavřena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Vytváření servisních zásahů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Podpora role Řešitele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Detailní postupy pro obsluhu</a:t>
            </a:r>
          </a:p>
          <a:p>
            <a:pPr>
              <a:lnSpc>
                <a:spcPct val="150000"/>
              </a:lnSpc>
            </a:pPr>
            <a:br>
              <a:rPr lang="cs-CZ" sz="2300" b="1" dirty="0">
                <a:solidFill>
                  <a:srgbClr val="000066"/>
                </a:solidFill>
              </a:rPr>
            </a:br>
            <a:endParaRPr lang="cs-CZ" sz="2300" b="1" dirty="0">
              <a:solidFill>
                <a:srgbClr val="000066"/>
              </a:solidFill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Krizový management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5115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56" y="1354203"/>
            <a:ext cx="4369487" cy="37163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739" y="3750896"/>
            <a:ext cx="4719956" cy="2259774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Krizový management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262304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5172" y="1067356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Podpora HW hlavních výrobců, univerzální podpora ONVIF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Práce s živým videem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Uživatelsky definovatelné pohledy na kamery (mřížka)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Snadné ukládání snímků z kamer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PTZ ovládání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Ovládací příkazy pro interakci s ostatními technologiemi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Možnost lokálního záznamu videa v SBI i záznamu videa mimo SBI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cs-CZ" sz="2300" b="1" dirty="0">
              <a:solidFill>
                <a:srgbClr val="000066"/>
              </a:solidFill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CCTV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9852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2" y="1542596"/>
            <a:ext cx="5744171" cy="3071349"/>
          </a:xfrm>
          <a:prstGeom prst="rect">
            <a:avLst/>
          </a:prstGeom>
        </p:spPr>
      </p:pic>
      <p:pic>
        <p:nvPicPr>
          <p:cNvPr id="20" name="Picture 19" descr="samsung-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7716" y="5634755"/>
            <a:ext cx="1701832" cy="568359"/>
          </a:xfrm>
          <a:prstGeom prst="rect">
            <a:avLst/>
          </a:prstGeom>
        </p:spPr>
      </p:pic>
      <p:pic>
        <p:nvPicPr>
          <p:cNvPr id="23" name="Picture 22" descr="acti log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7716" y="4952683"/>
            <a:ext cx="1701832" cy="520004"/>
          </a:xfrm>
          <a:prstGeom prst="rect">
            <a:avLst/>
          </a:prstGeom>
        </p:spPr>
      </p:pic>
      <p:pic>
        <p:nvPicPr>
          <p:cNvPr id="24" name="Picture 4" descr="www.pelco.co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5445" y="4967014"/>
            <a:ext cx="1128432" cy="476803"/>
          </a:xfrm>
          <a:prstGeom prst="rect">
            <a:avLst/>
          </a:prstGeom>
          <a:noFill/>
        </p:spPr>
      </p:pic>
      <p:pic>
        <p:nvPicPr>
          <p:cNvPr id="25" name="Picture 24" descr="axis_logo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36551" y="4974442"/>
            <a:ext cx="1391681" cy="492887"/>
          </a:xfrm>
          <a:prstGeom prst="rect">
            <a:avLst/>
          </a:prstGeom>
        </p:spPr>
      </p:pic>
      <p:pic>
        <p:nvPicPr>
          <p:cNvPr id="26" name="Picture 6" descr=" 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36551" y="5634755"/>
            <a:ext cx="729680" cy="612931"/>
          </a:xfrm>
          <a:prstGeom prst="rect">
            <a:avLst/>
          </a:prstGeom>
          <a:noFill/>
        </p:spPr>
      </p:pic>
      <p:pic>
        <p:nvPicPr>
          <p:cNvPr id="27" name="Picture 2" descr="https://encrypted-tbn1.gstatic.com/images?q=tbn:ANd9GcTO0EX5tJmesvHhNhnftWdctoeQ-C2lRXl-6dJw0SkDrcsdRzlZ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947" y="5835203"/>
            <a:ext cx="19050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CCTV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35341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8723" y="1618331"/>
            <a:ext cx="65434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Detailní přehled o práci zaměstnanců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Neomezený počet docházkových přerušení...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Velké množství reportů (měsíční, roční) včetně uživatelsky definovaných reportů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Možnost exportu zpracovaných dat do programů pro výpočet mezd jako </a:t>
            </a:r>
            <a:r>
              <a:rPr lang="cs-CZ" sz="2000" b="1" dirty="0" err="1">
                <a:solidFill>
                  <a:srgbClr val="000066"/>
                </a:solidFill>
              </a:rPr>
              <a:t>např</a:t>
            </a:r>
            <a:r>
              <a:rPr lang="cs-CZ" sz="2000" b="1" dirty="0">
                <a:solidFill>
                  <a:srgbClr val="000066"/>
                </a:solidFill>
              </a:rPr>
              <a:t> SAP, </a:t>
            </a:r>
            <a:r>
              <a:rPr lang="cs-CZ" sz="2000" b="1" dirty="0" err="1">
                <a:solidFill>
                  <a:srgbClr val="000066"/>
                </a:solidFill>
              </a:rPr>
              <a:t>atd</a:t>
            </a:r>
            <a:endParaRPr lang="cs-CZ" sz="2000" b="1" dirty="0">
              <a:solidFill>
                <a:srgbClr val="000066"/>
              </a:solidFill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Možnost pokročilého plánování docházky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Notifikace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Audit historických dat   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Docházka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42414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18" y="1279791"/>
            <a:ext cx="4585112" cy="36490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137" y="3861431"/>
            <a:ext cx="5176731" cy="2630609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Docházka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8311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Telefonní seznam</a:t>
            </a:r>
          </a:p>
        </p:txBody>
      </p:sp>
      <p:sp>
        <p:nvSpPr>
          <p:cNvPr id="51" name="Rectangle 21"/>
          <p:cNvSpPr/>
          <p:nvPr/>
        </p:nvSpPr>
        <p:spPr>
          <a:xfrm>
            <a:off x="370091" y="1279791"/>
            <a:ext cx="574285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Rozšíření údajů spojených s osobou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Snadná dostupnost údajů spojených s osobami a objekty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Možnost umožnit uživatelům editaci vybraných informací spojených s osobou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Podpora IP telefonie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Informace o stanu přítomnosti osoby, zastupitelnosti, podřízených osobách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Možnost propojení údajů osoby se Správou prostředků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Podpora notifikace z telefonního seznamu</a:t>
            </a:r>
          </a:p>
        </p:txBody>
      </p:sp>
    </p:spTree>
    <p:extLst>
      <p:ext uri="{BB962C8B-B14F-4D97-AF65-F5344CB8AC3E}">
        <p14:creationId xmlns:p14="http://schemas.microsoft.com/office/powerpoint/2010/main" val="52925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57"/>
            <a:ext cx="12193702" cy="6858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329" y="805950"/>
            <a:ext cx="3280116" cy="5957761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Komplexní integrační SW platforma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34289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Telefonní seznam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63" y="1995563"/>
            <a:ext cx="5594609" cy="265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70091" y="1279791"/>
            <a:ext cx="5742855" cy="512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Dostupný pro platformy Android, </a:t>
            </a:r>
            <a:r>
              <a:rPr lang="cs-CZ" sz="2000" b="1" dirty="0" err="1">
                <a:solidFill>
                  <a:srgbClr val="000066"/>
                </a:solidFill>
              </a:rPr>
              <a:t>iOS</a:t>
            </a:r>
            <a:r>
              <a:rPr lang="cs-CZ" sz="2000" b="1" dirty="0">
                <a:solidFill>
                  <a:srgbClr val="000066"/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000066"/>
                </a:solidFill>
              </a:rPr>
              <a:t>     Windows Mobile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Klient není nutné instalovat – práce ve web prohlížeči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Práva pro mobilního klienta jsou nezávislá na právech pro desktopového klienta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Plnohodnotné ovládání připojených zařízení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Detailní log zařízení optimalizovaný pro mobilní zobrazení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CCTV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000" b="1" dirty="0">
                <a:solidFill>
                  <a:srgbClr val="000066"/>
                </a:solidFill>
              </a:rPr>
              <a:t>Rychlá správa identifikátorů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Mobilní klient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115466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0" name="Obrázek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8" r="5257" b="5412"/>
          <a:stretch>
            <a:fillRect/>
          </a:stretch>
        </p:blipFill>
        <p:spPr bwMode="auto">
          <a:xfrm>
            <a:off x="114124" y="1763313"/>
            <a:ext cx="5464555" cy="283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81" y="2685468"/>
            <a:ext cx="3296110" cy="4172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90787"/>
            <a:ext cx="2229161" cy="2067213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Mobilní klient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37230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6169" y="1469177"/>
            <a:ext cx="622624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Pokročilá evidence prostředků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Podpora zodpovědné osoby pro objekty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Notifikace exspirovaných objektů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Uživatelsky definované typy a vlastnosti objektů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Vizualizace stavu objektů v grafice</a:t>
            </a:r>
            <a:br>
              <a:rPr lang="cs-CZ" sz="2300" b="1" dirty="0">
                <a:solidFill>
                  <a:srgbClr val="000066"/>
                </a:solidFill>
              </a:rPr>
            </a:br>
            <a:r>
              <a:rPr lang="cs-CZ" sz="2300" b="1" dirty="0">
                <a:solidFill>
                  <a:srgbClr val="000066"/>
                </a:solidFill>
              </a:rPr>
              <a:t>(</a:t>
            </a:r>
            <a:r>
              <a:rPr lang="cs-CZ" sz="2300" b="1" dirty="0" err="1">
                <a:solidFill>
                  <a:srgbClr val="000066"/>
                </a:solidFill>
              </a:rPr>
              <a:t>normal</a:t>
            </a:r>
            <a:r>
              <a:rPr lang="cs-CZ" sz="2300" b="1" dirty="0">
                <a:solidFill>
                  <a:srgbClr val="000066"/>
                </a:solidFill>
              </a:rPr>
              <a:t>, X dní do exspirace, exspirace)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Možnost provázat objekty s dokumenty</a:t>
            </a:r>
            <a:br>
              <a:rPr lang="cs-CZ" sz="2300" b="1" dirty="0">
                <a:solidFill>
                  <a:srgbClr val="000066"/>
                </a:solidFill>
              </a:rPr>
            </a:br>
            <a:r>
              <a:rPr lang="cs-CZ" sz="2300" b="1" dirty="0">
                <a:solidFill>
                  <a:srgbClr val="000066"/>
                </a:solidFill>
              </a:rPr>
              <a:t>(manuály, licence, revizní zprávy aj)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Reporty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solidFill>
                  <a:srgbClr val="000066"/>
                </a:solidFill>
              </a:rPr>
              <a:t>Facility</a:t>
            </a:r>
            <a:r>
              <a:rPr lang="cs-CZ" altLang="cs-CZ" sz="2000" b="1" dirty="0">
                <a:solidFill>
                  <a:srgbClr val="000066"/>
                </a:solidFill>
              </a:rPr>
              <a:t> management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518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22" y="1824146"/>
            <a:ext cx="5126639" cy="24017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19" y="3586375"/>
            <a:ext cx="4910883" cy="2968287"/>
          </a:xfrm>
          <a:prstGeom prst="rect">
            <a:avLst/>
          </a:prstGeom>
        </p:spPr>
      </p:pic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solidFill>
                  <a:srgbClr val="000066"/>
                </a:solidFill>
              </a:rPr>
              <a:t>Facility</a:t>
            </a:r>
            <a:r>
              <a:rPr lang="cs-CZ" altLang="cs-CZ" sz="2000" b="1" dirty="0">
                <a:solidFill>
                  <a:srgbClr val="000066"/>
                </a:solidFill>
              </a:rPr>
              <a:t> management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2056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1026" name="Picture 2" descr="https://upload.wikimedia.org/wikipedia/commons/thumb/5/59/SAP_2011_logo.svg/2000px-SAP_2011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23" y="2477633"/>
            <a:ext cx="1660714" cy="8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31" y="4549640"/>
            <a:ext cx="1592479" cy="981717"/>
          </a:xfrm>
          <a:prstGeom prst="rect">
            <a:avLst/>
          </a:prstGeom>
        </p:spPr>
      </p:pic>
      <p:pic>
        <p:nvPicPr>
          <p:cNvPr id="1030" name="Picture 6" descr="https://www.logbinder.com/images/arcs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42" y="4675622"/>
            <a:ext cx="1862369" cy="6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3192" y="4384272"/>
            <a:ext cx="1763861" cy="1199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437" y="2435762"/>
            <a:ext cx="3650927" cy="9157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Výměna dat s třetími stranami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31249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687568" y="846451"/>
            <a:ext cx="3826769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3000" b="1" dirty="0">
                <a:solidFill>
                  <a:srgbClr val="000066"/>
                </a:solidFill>
              </a:rPr>
              <a:t>Technická specifikace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057767" y="169338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Systémové požadavky - server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057766" y="21947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klient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057765" y="265549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Integrace průmyslových protokolů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057765" y="3356199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dirty="0">
                <a:solidFill>
                  <a:srgbClr val="8D9EB4"/>
                </a:solidFill>
              </a:rPr>
              <a:t>         Systémová architektura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57765" y="387901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Všeobecná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057764" y="43231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Částečně decentralizovaná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057764" y="47624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Master &amp; Slave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2729" y="2424660"/>
            <a:ext cx="614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 Windows server 2016 nebo vyšší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2729" y="3061295"/>
            <a:ext cx="455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 Microsoft IIS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2728" y="3697930"/>
            <a:ext cx="519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 WEB prohlížeč s podporou HTML5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2728" y="4308100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 .Net Framework 4.0</a:t>
            </a:r>
          </a:p>
        </p:txBody>
      </p:sp>
      <p:sp>
        <p:nvSpPr>
          <p:cNvPr id="18" name="TextBox 36"/>
          <p:cNvSpPr txBox="1"/>
          <p:nvPr/>
        </p:nvSpPr>
        <p:spPr>
          <a:xfrm>
            <a:off x="272728" y="4971200"/>
            <a:ext cx="476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 Microsoft SQL 2016 a vyšší</a:t>
            </a:r>
          </a:p>
        </p:txBody>
      </p:sp>
    </p:spTree>
    <p:extLst>
      <p:ext uri="{BB962C8B-B14F-4D97-AF65-F5344CB8AC3E}">
        <p14:creationId xmlns:p14="http://schemas.microsoft.com/office/powerpoint/2010/main" val="260401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687568" y="846451"/>
            <a:ext cx="3826769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3000" b="1" dirty="0">
                <a:solidFill>
                  <a:srgbClr val="000066"/>
                </a:solidFill>
              </a:rPr>
              <a:t>Technická specifikace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057767" y="169338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server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057766" y="21947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Systémové požadavky - klient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057765" y="265549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Integrace průmyslových protokolů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057765" y="3356199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dirty="0">
                <a:solidFill>
                  <a:srgbClr val="8D9EB4"/>
                </a:solidFill>
              </a:rPr>
              <a:t>         Systémová architektura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57765" y="387901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Všeobecná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057764" y="43231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Částečně decentralizovaná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057764" y="47624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Master &amp; Slave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338" y="1954787"/>
            <a:ext cx="614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Windows 10 Professional a vyšší, Linux, </a:t>
            </a:r>
            <a:r>
              <a:rPr lang="cs-CZ" sz="2400" b="1" dirty="0" err="1">
                <a:solidFill>
                  <a:srgbClr val="000066"/>
                </a:solidFill>
              </a:rPr>
              <a:t>iOS</a:t>
            </a:r>
            <a:endParaRPr lang="cs-CZ" sz="2400" b="1" dirty="0">
              <a:solidFill>
                <a:srgbClr val="00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339" y="2694925"/>
            <a:ext cx="645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Web prohlížeč s podporou HTML5</a:t>
            </a:r>
          </a:p>
          <a:p>
            <a:r>
              <a:rPr lang="cs-CZ" sz="2400" b="1" dirty="0">
                <a:solidFill>
                  <a:srgbClr val="000066"/>
                </a:solidFill>
              </a:rPr>
              <a:t>	(Chrome, </a:t>
            </a:r>
            <a:r>
              <a:rPr lang="cs-CZ" sz="2400" b="1" dirty="0" err="1">
                <a:solidFill>
                  <a:srgbClr val="000066"/>
                </a:solidFill>
              </a:rPr>
              <a:t>Firefox</a:t>
            </a:r>
            <a:r>
              <a:rPr lang="cs-CZ" sz="2400" b="1" dirty="0">
                <a:solidFill>
                  <a:srgbClr val="000066"/>
                </a:solidFill>
              </a:rPr>
              <a:t>, </a:t>
            </a:r>
            <a:r>
              <a:rPr lang="cs-CZ" sz="2400" b="1" dirty="0" err="1">
                <a:solidFill>
                  <a:srgbClr val="000066"/>
                </a:solidFill>
              </a:rPr>
              <a:t>Edge</a:t>
            </a:r>
            <a:r>
              <a:rPr lang="cs-CZ" sz="2400" b="1" dirty="0">
                <a:solidFill>
                  <a:srgbClr val="000066"/>
                </a:solidFill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338" y="3932995"/>
            <a:ext cx="589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Síťová dostupnost SBI serveru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305" y="4771564"/>
            <a:ext cx="564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Licenčně neomezený počet klientů</a:t>
            </a:r>
          </a:p>
        </p:txBody>
      </p:sp>
    </p:spTree>
    <p:extLst>
      <p:ext uri="{BB962C8B-B14F-4D97-AF65-F5344CB8AC3E}">
        <p14:creationId xmlns:p14="http://schemas.microsoft.com/office/powerpoint/2010/main" val="34814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687568" y="846451"/>
            <a:ext cx="3826769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3000" b="1" dirty="0">
                <a:solidFill>
                  <a:srgbClr val="000066"/>
                </a:solidFill>
              </a:rPr>
              <a:t>Technická specifikace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057767" y="169338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server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057766" y="21947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klient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057765" y="265549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Integrace průmyslových protokolů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057765" y="3356199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dirty="0">
                <a:solidFill>
                  <a:srgbClr val="8D9EB4"/>
                </a:solidFill>
              </a:rPr>
              <a:t>         Systémová architektura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57765" y="387901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Všeobecná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057764" y="43231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Částečně decentralizovaná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057764" y="47624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Master &amp; Slave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447" y="1364756"/>
            <a:ext cx="614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OPC universal driver / </a:t>
            </a:r>
            <a:r>
              <a:rPr lang="cs-CZ" sz="2400" b="1" dirty="0" err="1">
                <a:solidFill>
                  <a:srgbClr val="000066"/>
                </a:solidFill>
              </a:rPr>
              <a:t>client</a:t>
            </a:r>
            <a:r>
              <a:rPr lang="cs-CZ" sz="2400" b="1" dirty="0">
                <a:solidFill>
                  <a:srgbClr val="000066"/>
                </a:solidFill>
              </a:rPr>
              <a:t> / server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3445" y="2066552"/>
            <a:ext cx="614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rgbClr val="000066"/>
                </a:solidFill>
              </a:rPr>
              <a:t>Modbus</a:t>
            </a:r>
            <a:r>
              <a:rPr lang="cs-CZ" sz="2400" b="1" dirty="0">
                <a:solidFill>
                  <a:srgbClr val="000066"/>
                </a:solidFill>
              </a:rPr>
              <a:t>, M-BUS, BACNET universal driver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3444" y="2709223"/>
            <a:ext cx="614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66"/>
                </a:solidFill>
              </a:rPr>
              <a:t>SNMP universal driver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3444" y="3320438"/>
            <a:ext cx="614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rgbClr val="000066"/>
                </a:solidFill>
              </a:rPr>
              <a:t>Onvif</a:t>
            </a:r>
            <a:r>
              <a:rPr lang="cs-CZ" sz="2400" b="1" dirty="0">
                <a:solidFill>
                  <a:srgbClr val="000066"/>
                </a:solidFill>
              </a:rPr>
              <a:t>, RTSP universal driver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1" y="3691678"/>
            <a:ext cx="3359358" cy="22395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227" y="4520141"/>
            <a:ext cx="2485718" cy="2485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34265"/>
            <a:ext cx="2295845" cy="15242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8320" y="3600984"/>
            <a:ext cx="2238687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687568" y="846451"/>
            <a:ext cx="3826769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3000" b="1" dirty="0">
                <a:solidFill>
                  <a:srgbClr val="000066"/>
                </a:solidFill>
              </a:rPr>
              <a:t>Technická specifikace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057767" y="169338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server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057766" y="21947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klient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057765" y="265549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Integrace průmyslových protokolů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057765" y="3356199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b="1" dirty="0">
                <a:solidFill>
                  <a:srgbClr val="000066"/>
                </a:solidFill>
              </a:rPr>
              <a:t>         Systémová architektura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57765" y="387901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Všeobecná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057764" y="43231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Částečně decentralizovaná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057764" y="47624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Master &amp; Slave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5" y="2551834"/>
            <a:ext cx="5963482" cy="2467319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057763" y="522314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 využitím clusteru</a:t>
            </a:r>
          </a:p>
        </p:txBody>
      </p:sp>
    </p:spTree>
    <p:extLst>
      <p:ext uri="{BB962C8B-B14F-4D97-AF65-F5344CB8AC3E}">
        <p14:creationId xmlns:p14="http://schemas.microsoft.com/office/powerpoint/2010/main" val="23805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19" name="Picture 2" descr="SBI_hi_re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208" y="1279791"/>
            <a:ext cx="5590248" cy="47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Modulární systém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19950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687568" y="846451"/>
            <a:ext cx="3826769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3000" b="1" dirty="0">
                <a:solidFill>
                  <a:srgbClr val="000066"/>
                </a:solidFill>
              </a:rPr>
              <a:t>Technická specifikace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057767" y="169338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server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057766" y="21947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klient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057765" y="265549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Integrace průmyslových protokolů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057765" y="3356199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b="1" dirty="0">
                <a:solidFill>
                  <a:srgbClr val="000066"/>
                </a:solidFill>
              </a:rPr>
              <a:t>         Systémová architektura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57765" y="387901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Všeobecná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057764" y="43231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Částečně decentralizovaná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057764" y="47624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Master &amp; Slave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899697"/>
            <a:ext cx="6157519" cy="2124129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057763" y="522314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 využitím clusteru</a:t>
            </a:r>
          </a:p>
        </p:txBody>
      </p:sp>
    </p:spTree>
    <p:extLst>
      <p:ext uri="{BB962C8B-B14F-4D97-AF65-F5344CB8AC3E}">
        <p14:creationId xmlns:p14="http://schemas.microsoft.com/office/powerpoint/2010/main" val="26521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687568" y="846451"/>
            <a:ext cx="3826769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3000" b="1" dirty="0">
                <a:solidFill>
                  <a:srgbClr val="000066"/>
                </a:solidFill>
              </a:rPr>
              <a:t>Technická specifikace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057767" y="169338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server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057766" y="21947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klient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057765" y="265549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Integrace průmyslových protokolů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057765" y="3356199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b="1" dirty="0">
                <a:solidFill>
                  <a:srgbClr val="000066"/>
                </a:solidFill>
              </a:rPr>
              <a:t>         Systémová architektura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57765" y="387901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Všeobecná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057764" y="43231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Částečně decentralizovaná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057764" y="47624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Master &amp; Slave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7" y="2456175"/>
            <a:ext cx="5797672" cy="2543663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057763" y="522314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 využitím clusteru</a:t>
            </a:r>
          </a:p>
        </p:txBody>
      </p:sp>
    </p:spTree>
    <p:extLst>
      <p:ext uri="{BB962C8B-B14F-4D97-AF65-F5344CB8AC3E}">
        <p14:creationId xmlns:p14="http://schemas.microsoft.com/office/powerpoint/2010/main" val="22985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687568" y="846451"/>
            <a:ext cx="3826769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3000" b="1" dirty="0">
                <a:solidFill>
                  <a:srgbClr val="000066"/>
                </a:solidFill>
              </a:rPr>
              <a:t>Technická specifikace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057767" y="169338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server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057766" y="21947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Systémové požadavky - klient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057765" y="265549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Integrace průmyslových protokolů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057765" y="3356199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b="1" dirty="0">
                <a:solidFill>
                  <a:srgbClr val="000066"/>
                </a:solidFill>
              </a:rPr>
              <a:t>         Systémová architektura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057765" y="387901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Všeobecná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057764" y="43231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Částečně decentralizovaná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057764" y="476242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8D9EB4"/>
                </a:solidFill>
              </a:rPr>
              <a:t>Master &amp; Slave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7057763" y="5223143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S využitím clusteru</a:t>
            </a:r>
          </a:p>
        </p:txBody>
      </p:sp>
      <p:pic>
        <p:nvPicPr>
          <p:cNvPr id="1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10" y="1469177"/>
            <a:ext cx="61157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" y="0"/>
            <a:ext cx="12193702" cy="6858957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974050" y="403588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&gt; 500 objektů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973199" y="116346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Geograficky vzdálené objekty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973192" y="1923457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Centrální databáze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973186" y="347917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Fyzická bezpečnost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973190" y="4235581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Krizový management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6973189" y="5027836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Výměna dat s třetími stranami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6981841" y="5784238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Docházka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6973187" y="271625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Monitorovací centrum</a:t>
            </a:r>
          </a:p>
          <a:p>
            <a:pPr algn="l"/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pic>
        <p:nvPicPr>
          <p:cNvPr id="14" name="Picture 2" descr="http://cdn.digital-photo-secrets.com/images/waterdrop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5" y="3039272"/>
            <a:ext cx="43053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54276" y="208765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Vodní zdroje a distribuce vody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284" y="186698"/>
            <a:ext cx="3368147" cy="19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" y="0"/>
            <a:ext cx="12193702" cy="685895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54276" y="208765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Vodní zdroje a distribuce vody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84" y="186698"/>
            <a:ext cx="3368147" cy="1953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9" y="2792015"/>
            <a:ext cx="3265230" cy="2235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990" y="3649649"/>
            <a:ext cx="3122144" cy="2923422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974050" y="403588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8D9EB4"/>
                </a:solidFill>
              </a:rPr>
              <a:t>&gt; 500 objektů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973199" y="116346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Geograficky vzdálené objekty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973192" y="1923457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Centrální databáze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973186" y="347917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Fyzická bezpečnost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973190" y="4235581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Krizový management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973189" y="5027836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Výměna dat s třetími stranami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6981841" y="5784238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Docházka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973187" y="271625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Monitorovací centrum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algn="l"/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" y="0"/>
            <a:ext cx="12193702" cy="685895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54276" y="208765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Vodní zdroje a distribuce vody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284" y="186698"/>
            <a:ext cx="3368147" cy="1953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33" y="2683330"/>
            <a:ext cx="3810532" cy="37914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60" y="2628438"/>
            <a:ext cx="3810532" cy="3791479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974050" y="403588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8D9EB4"/>
                </a:solidFill>
              </a:rPr>
              <a:t>&gt; 500 objektů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973199" y="116346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Geograficky vzdálené objekty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973192" y="1923457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Centrální databáze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973186" y="347917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Fyzická bezpečnost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973190" y="4235581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Krizový management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6973189" y="5027836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Výměna dat s třetími stranami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981841" y="5784238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Docházka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6973187" y="271625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Monitorovací centrum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7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" y="0"/>
            <a:ext cx="12193702" cy="685895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54276" y="208765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Vodní zdroje a distribuce vody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284" y="186698"/>
            <a:ext cx="3368147" cy="1953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19" y="3086256"/>
            <a:ext cx="5777424" cy="336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531" y="2654195"/>
            <a:ext cx="2314575" cy="1857375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974050" y="403588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8D9EB4"/>
                </a:solidFill>
              </a:rPr>
              <a:t>&gt; 500 objektů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973199" y="116346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Geograficky vzdálené objekty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973192" y="1923457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Centrální databáze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973186" y="347917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Fyzická bezpečnost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973190" y="4235581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Krizový management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973189" y="5027836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Výměna dat s třetími stranami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6981841" y="5784238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Docházka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973187" y="271625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Monitorovací centrum</a:t>
            </a:r>
            <a:endParaRPr lang="cs-CZ" altLang="cs-CZ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" y="0"/>
            <a:ext cx="12193702" cy="685895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54276" y="208765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Vodní zdroje a distribuce vody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84" y="186698"/>
            <a:ext cx="3368147" cy="1953525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974050" y="403588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8D9EB4"/>
                </a:solidFill>
              </a:rPr>
              <a:t>&gt; 500 objektů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973199" y="116346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Geograficky vzdálené objekty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973192" y="1923457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Centrální databáze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973186" y="347917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Fyzická bezpečnost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973190" y="4235581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Krizový management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973189" y="5027836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Výměna dat s třetími stranami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6981841" y="5784238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Docházka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973187" y="271625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Monitorovací centrum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78" y="3030906"/>
            <a:ext cx="5337158" cy="275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" y="0"/>
            <a:ext cx="12193702" cy="685895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54276" y="208765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Vodní zdroje a distribuce vody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84" y="186698"/>
            <a:ext cx="3368147" cy="1953525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974050" y="403588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8D9EB4"/>
                </a:solidFill>
              </a:rPr>
              <a:t>&gt; 500 objektů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973199" y="116346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Geograficky vzdálené objekty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973192" y="1923457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Centrální databáze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973186" y="347917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Fyzická bezpečnost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973190" y="4235581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Krizový management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973189" y="5027836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Výměna dat s třetími stranami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6981841" y="5784238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Docházka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973187" y="271625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Monitorovací centrum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76" y="3628465"/>
            <a:ext cx="5405163" cy="17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" y="0"/>
            <a:ext cx="12193702" cy="685895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54276" y="208765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Vodní zdroje a distribuce vody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84" y="186698"/>
            <a:ext cx="3368147" cy="1953525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974050" y="403588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8D9EB4"/>
                </a:solidFill>
              </a:rPr>
              <a:t>&gt; 500 objektů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973199" y="116346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Geograficky vzdálené objekty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973192" y="1923457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Centrální databáze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973186" y="347917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Fyzická bezpečnost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973190" y="4235581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Krizový management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6973189" y="5027836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Výměna dat s třetími stranami</a:t>
            </a:r>
            <a:endParaRPr lang="cs-CZ" altLang="cs-CZ" sz="2400" b="1" dirty="0">
              <a:solidFill>
                <a:srgbClr val="000066"/>
              </a:solidFill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981841" y="5784238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Docházka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6973187" y="271625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Monitorovací centrum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4" y="3479179"/>
            <a:ext cx="5892622" cy="137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114" y="1716937"/>
            <a:ext cx="6339586" cy="3566017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Vazby mezi technologiemi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10309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" y="0"/>
            <a:ext cx="12193702" cy="685895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54276" y="208765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Vodní zdroje a distribuce vody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284" y="186698"/>
            <a:ext cx="3368147" cy="1953525"/>
          </a:xfrm>
          <a:prstGeom prst="rect">
            <a:avLst/>
          </a:prstGeom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974050" y="403588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8D9EB4"/>
                </a:solidFill>
              </a:rPr>
              <a:t>&gt; 500 objektů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973199" y="116346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Geograficky vzdálené objekty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973192" y="1923457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Centrální databáze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973186" y="347917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Fyzická bezpečnost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973190" y="4235581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Krizový management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6973189" y="5027836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Výměna dat s třetími stranami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6981841" y="5784238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Docházka</a:t>
            </a:r>
            <a:endParaRPr lang="cs-CZ" altLang="cs-CZ" sz="2400" b="1" dirty="0">
              <a:solidFill>
                <a:srgbClr val="000066"/>
              </a:solidFill>
            </a:endParaRP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973187" y="2716259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Monitorovací centrum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rgbClr val="00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81" y="3171993"/>
            <a:ext cx="5642756" cy="34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" y="0"/>
            <a:ext cx="12193702" cy="6858957"/>
          </a:xfrm>
          <a:prstGeom prst="rect">
            <a:avLst/>
          </a:prstGeom>
        </p:spPr>
      </p:pic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881261" y="945298"/>
            <a:ext cx="5155567" cy="622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4000" dirty="0">
                <a:solidFill>
                  <a:srgbClr val="000066"/>
                </a:solidFill>
              </a:rPr>
              <a:t>Probíhající projekty: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881261" y="1733643"/>
            <a:ext cx="5518205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Implementace </a:t>
            </a:r>
            <a:r>
              <a:rPr lang="cs-CZ" altLang="cs-CZ" sz="2800" b="1" dirty="0" err="1">
                <a:solidFill>
                  <a:srgbClr val="000066"/>
                </a:solidFill>
              </a:rPr>
              <a:t>IoT</a:t>
            </a:r>
            <a:endParaRPr lang="cs-CZ" altLang="cs-CZ" sz="2400" b="1" dirty="0">
              <a:solidFill>
                <a:srgbClr val="000066"/>
              </a:solidFill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036433" y="3717743"/>
            <a:ext cx="5155567" cy="622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4000" dirty="0">
                <a:solidFill>
                  <a:srgbClr val="000066"/>
                </a:solidFill>
              </a:rPr>
              <a:t>Možnosti použití: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338461" y="2245147"/>
            <a:ext cx="2695001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b="1" dirty="0">
                <a:solidFill>
                  <a:srgbClr val="000066"/>
                </a:solidFill>
              </a:rPr>
              <a:t>Lora a SIGFOX</a:t>
            </a:r>
            <a:endParaRPr lang="cs-CZ" altLang="cs-CZ" sz="2400" b="1" dirty="0">
              <a:solidFill>
                <a:srgbClr val="000066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81261" y="4413163"/>
            <a:ext cx="5518205" cy="1181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Vzdálené objekty bez dostupné komunikační infrastruktury</a:t>
            </a:r>
            <a:endParaRPr lang="cs-CZ" altLang="cs-CZ" sz="2400" b="1" dirty="0">
              <a:solidFill>
                <a:srgbClr val="000066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54276" y="208765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Vodní zdroje a distribuce vody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284" y="186698"/>
            <a:ext cx="3368147" cy="1953525"/>
          </a:xfrm>
          <a:prstGeom prst="rect">
            <a:avLst/>
          </a:prstGeom>
        </p:spPr>
      </p:pic>
      <p:pic>
        <p:nvPicPr>
          <p:cNvPr id="3076" name="Picture 4" descr="https://connectcompute.files.wordpress.com/2012/12/sigfox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02" y="4227881"/>
            <a:ext cx="3864500" cy="238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embit.eu/wp-content/uploads/LoRa-logo-transp-400x23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5" y="2951305"/>
            <a:ext cx="3046877" cy="17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518135" y="1109642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Geograficky vzdálené objekty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598983" y="345490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Datová centra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598983" y="402172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Administrativní budovy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6598983" y="4605503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Obchody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6518135" y="168778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Centrální dohledové centrum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6563735" y="2273929"/>
            <a:ext cx="5823359" cy="58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Fyzická bezpečnost (ADM, BSC, MSC)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79" y="3347073"/>
            <a:ext cx="2830609" cy="3510927"/>
          </a:xfrm>
          <a:prstGeom prst="rect">
            <a:avLst/>
          </a:prstGeom>
        </p:spPr>
      </p:pic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563735" y="289027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Technologický dohled (ADM, BSC, MSC)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200" dirty="0">
              <a:solidFill>
                <a:srgbClr val="8D9EB4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48" y="489749"/>
            <a:ext cx="1903998" cy="1207135"/>
          </a:xfrm>
          <a:prstGeom prst="rect">
            <a:avLst/>
          </a:prstGeom>
        </p:spPr>
      </p:pic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689558" y="1698442"/>
            <a:ext cx="444959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Telekomunikační operátoři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rgbClr val="000066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329" y="548318"/>
            <a:ext cx="1084313" cy="10843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525" y="576052"/>
            <a:ext cx="1209844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36" y="3111296"/>
            <a:ext cx="5645598" cy="32000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48" y="489749"/>
            <a:ext cx="1903998" cy="1207135"/>
          </a:xfrm>
          <a:prstGeom prst="rect">
            <a:avLst/>
          </a:prstGeom>
        </p:spPr>
      </p:pic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689558" y="1698442"/>
            <a:ext cx="444959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Telekomunikační operátoři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rgbClr val="000066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329" y="548318"/>
            <a:ext cx="1084313" cy="1084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525" y="576052"/>
            <a:ext cx="1209844" cy="1028844"/>
          </a:xfrm>
          <a:prstGeom prst="rect">
            <a:avLst/>
          </a:prstGeom>
        </p:spPr>
      </p:pic>
      <p:sp>
        <p:nvSpPr>
          <p:cNvPr id="68" name="Rectangle 3"/>
          <p:cNvSpPr txBox="1">
            <a:spLocks noChangeArrowheads="1"/>
          </p:cNvSpPr>
          <p:nvPr/>
        </p:nvSpPr>
        <p:spPr>
          <a:xfrm>
            <a:off x="6518135" y="1109642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Geograficky vzdálené objekty</a:t>
            </a: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>
          <a:xfrm>
            <a:off x="6598983" y="345490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Datová centra</a:t>
            </a:r>
          </a:p>
        </p:txBody>
      </p:sp>
      <p:sp>
        <p:nvSpPr>
          <p:cNvPr id="70" name="Rectangle 3"/>
          <p:cNvSpPr txBox="1">
            <a:spLocks noChangeArrowheads="1"/>
          </p:cNvSpPr>
          <p:nvPr/>
        </p:nvSpPr>
        <p:spPr>
          <a:xfrm>
            <a:off x="6598983" y="402172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Administrativní budovy</a:t>
            </a:r>
          </a:p>
        </p:txBody>
      </p:sp>
      <p:sp>
        <p:nvSpPr>
          <p:cNvPr id="71" name="Rectangle 3"/>
          <p:cNvSpPr txBox="1">
            <a:spLocks noChangeArrowheads="1"/>
          </p:cNvSpPr>
          <p:nvPr/>
        </p:nvSpPr>
        <p:spPr>
          <a:xfrm>
            <a:off x="6598983" y="4605503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Obchody</a:t>
            </a:r>
          </a:p>
        </p:txBody>
      </p:sp>
      <p:sp>
        <p:nvSpPr>
          <p:cNvPr id="72" name="Rectangle 3"/>
          <p:cNvSpPr txBox="1">
            <a:spLocks noChangeArrowheads="1"/>
          </p:cNvSpPr>
          <p:nvPr/>
        </p:nvSpPr>
        <p:spPr>
          <a:xfrm>
            <a:off x="6518135" y="168778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Centrální dohledové centrum</a:t>
            </a:r>
          </a:p>
        </p:txBody>
      </p:sp>
      <p:sp>
        <p:nvSpPr>
          <p:cNvPr id="73" name="Rectangle 3"/>
          <p:cNvSpPr txBox="1">
            <a:spLocks noChangeArrowheads="1"/>
          </p:cNvSpPr>
          <p:nvPr/>
        </p:nvSpPr>
        <p:spPr>
          <a:xfrm>
            <a:off x="6563735" y="2273929"/>
            <a:ext cx="5823359" cy="58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Fyzická bezpečnost (ADM, BSC, MSC)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>
          <a:xfrm>
            <a:off x="6563735" y="289027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Technologický dohled (ADM, BSC, MSC)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200" dirty="0">
              <a:solidFill>
                <a:srgbClr val="8D9E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1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8" y="489749"/>
            <a:ext cx="1903998" cy="1207135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689558" y="1698442"/>
            <a:ext cx="444959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Telekomunikační operátoři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rgbClr val="00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329" y="548318"/>
            <a:ext cx="1084313" cy="10843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78" y="3030906"/>
            <a:ext cx="5337158" cy="2753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525" y="576052"/>
            <a:ext cx="1209844" cy="1028844"/>
          </a:xfrm>
          <a:prstGeom prst="rect">
            <a:avLst/>
          </a:prstGeom>
        </p:spPr>
      </p:pic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6518135" y="1109642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Geograficky vzdálené objekty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>
          <a:xfrm>
            <a:off x="6598983" y="345490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Datová centra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6598983" y="402172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Administrativní budovy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>
          <a:xfrm>
            <a:off x="6598983" y="4605503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Obchody</a:t>
            </a: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>
          <a:xfrm>
            <a:off x="6518135" y="168778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Centrální dohledové centrum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6563735" y="2273929"/>
            <a:ext cx="5823359" cy="58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Fyzická bezpečnost (ADM, BSC, MSC)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6563735" y="289027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Technologický dohled (ADM, BSC, MSC)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200" dirty="0">
              <a:solidFill>
                <a:srgbClr val="8D9E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8" y="489749"/>
            <a:ext cx="1903998" cy="1207135"/>
          </a:xfrm>
          <a:prstGeom prst="rect">
            <a:avLst/>
          </a:prstGeom>
        </p:spPr>
      </p:pic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689558" y="1698442"/>
            <a:ext cx="444959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Telekomunikační operátoři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rgbClr val="000066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329" y="548318"/>
            <a:ext cx="1084313" cy="1084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525" y="576052"/>
            <a:ext cx="1209844" cy="1028844"/>
          </a:xfrm>
          <a:prstGeom prst="rect">
            <a:avLst/>
          </a:prstGeom>
        </p:spPr>
      </p:pic>
      <p:sp>
        <p:nvSpPr>
          <p:cNvPr id="44" name="Rectangle 3"/>
          <p:cNvSpPr txBox="1">
            <a:spLocks noChangeArrowheads="1"/>
          </p:cNvSpPr>
          <p:nvPr/>
        </p:nvSpPr>
        <p:spPr>
          <a:xfrm>
            <a:off x="6518135" y="1109642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Geograficky vzdálené objekty</a:t>
            </a: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6598983" y="345490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Datová centra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6598983" y="402172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Administrativní budovy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6598983" y="4605503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Obchody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6518135" y="168778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Centrální dohledové centrum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6563735" y="2273929"/>
            <a:ext cx="5823359" cy="58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Fyzická bezpečnost (ADM, BSC, MSC)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>
          <a:xfrm>
            <a:off x="6563735" y="289027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Technologický dohled (ADM, BSC, MSC)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52" y="4035240"/>
            <a:ext cx="3553298" cy="266497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7996" y="3305976"/>
            <a:ext cx="3270063" cy="30758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18" y="3507031"/>
            <a:ext cx="5886126" cy="266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8" y="489749"/>
            <a:ext cx="1903998" cy="1207135"/>
          </a:xfrm>
          <a:prstGeom prst="rect">
            <a:avLst/>
          </a:prstGeom>
        </p:spPr>
      </p:pic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689558" y="1698442"/>
            <a:ext cx="444959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Telekomunikační operátoři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rgbClr val="000066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329" y="548318"/>
            <a:ext cx="1084313" cy="10843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525" y="576052"/>
            <a:ext cx="1209844" cy="1028844"/>
          </a:xfrm>
          <a:prstGeom prst="rect">
            <a:avLst/>
          </a:prstGeom>
        </p:spPr>
      </p:pic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6518135" y="1109642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Geograficky vzdálené objekty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6598983" y="345490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Datová centra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6598983" y="402172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Administrativní budovy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6598983" y="4605503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Obchody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>
          <a:xfrm>
            <a:off x="6518135" y="168778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Centrální dohledové centrum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6563735" y="2273929"/>
            <a:ext cx="5823359" cy="58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Fyzická bezpečnost (ADM, BSC, MSC)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>
          <a:xfrm>
            <a:off x="6563735" y="289027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Technologický dohled (ADM, BSC, MSC)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200" dirty="0">
              <a:solidFill>
                <a:srgbClr val="8D9EB4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41" y="2827452"/>
            <a:ext cx="5606363" cy="33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4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8" y="489749"/>
            <a:ext cx="1903998" cy="1207135"/>
          </a:xfrm>
          <a:prstGeom prst="rect">
            <a:avLst/>
          </a:prstGeom>
        </p:spPr>
      </p:pic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689558" y="1698442"/>
            <a:ext cx="444959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Telekomunikační operátoři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rgbClr val="000066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329" y="548318"/>
            <a:ext cx="1084313" cy="1084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525" y="576052"/>
            <a:ext cx="1209844" cy="1028844"/>
          </a:xfrm>
          <a:prstGeom prst="rect">
            <a:avLst/>
          </a:prstGeom>
        </p:spPr>
      </p:pic>
      <p:sp>
        <p:nvSpPr>
          <p:cNvPr id="44" name="Rectangle 3"/>
          <p:cNvSpPr txBox="1">
            <a:spLocks noChangeArrowheads="1"/>
          </p:cNvSpPr>
          <p:nvPr/>
        </p:nvSpPr>
        <p:spPr>
          <a:xfrm>
            <a:off x="6518135" y="1109642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Geograficky vzdálené objekty</a:t>
            </a: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6598983" y="345490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Datová centra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6598983" y="402172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Administrativní budovy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6598983" y="4605503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Obchody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6518135" y="168778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Centrální dohledové centrum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6563735" y="2273929"/>
            <a:ext cx="5823359" cy="58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Fyzická bezpečnost (ADM, BSC, MSC)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>
          <a:xfrm>
            <a:off x="6563735" y="289027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Technologický dohled (ADM, BSC, MSC)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200" dirty="0">
              <a:solidFill>
                <a:srgbClr val="8D9EB4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38" y="2113297"/>
            <a:ext cx="4358183" cy="47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48" y="489749"/>
            <a:ext cx="1903998" cy="1207135"/>
          </a:xfrm>
          <a:prstGeom prst="rect">
            <a:avLst/>
          </a:prstGeom>
        </p:spPr>
      </p:pic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689558" y="1698442"/>
            <a:ext cx="444959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2800" dirty="0"/>
              <a:t>Telekomunikační operátoři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rgbClr val="000066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329" y="548318"/>
            <a:ext cx="1084313" cy="10843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525" y="576052"/>
            <a:ext cx="1209844" cy="1028844"/>
          </a:xfrm>
          <a:prstGeom prst="rect">
            <a:avLst/>
          </a:prstGeom>
        </p:spPr>
      </p:pic>
      <p:sp>
        <p:nvSpPr>
          <p:cNvPr id="44" name="Rectangle 3"/>
          <p:cNvSpPr txBox="1">
            <a:spLocks noChangeArrowheads="1"/>
          </p:cNvSpPr>
          <p:nvPr/>
        </p:nvSpPr>
        <p:spPr>
          <a:xfrm>
            <a:off x="6518135" y="1109642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Geograficky vzdálené objekty</a:t>
            </a: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6598983" y="345490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Datová centra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6598983" y="402172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Administrativní budovy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6598983" y="4605503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rgbClr val="000066"/>
                </a:solidFill>
              </a:rPr>
              <a:t>Obchody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6518135" y="1687780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Centrální dohledové centrum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6563735" y="2273929"/>
            <a:ext cx="5823359" cy="58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Fyzická bezpečnost (ADM, BSC, MSC)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>
          <a:xfrm>
            <a:off x="6563735" y="2890275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8D9EB4"/>
                </a:solidFill>
              </a:rPr>
              <a:t>Technologický dohled (ADM, BSC, MSC)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200" dirty="0">
              <a:solidFill>
                <a:srgbClr val="8D9EB4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57" y="3028362"/>
            <a:ext cx="4908379" cy="34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70763" y="2056292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Geograficky vzdálené objekty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912925" y="3311142"/>
            <a:ext cx="5442522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Lokální dohledová centra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895607" y="270526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HQ globální dohledové centrum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937853" y="4522904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Master &amp; Slave infrastruktura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937853" y="3917023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800" b="1" dirty="0">
                <a:solidFill>
                  <a:srgbClr val="000066"/>
                </a:solidFill>
              </a:rPr>
              <a:t>Fyzická bezpečnost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97752" y="2223051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dirty="0"/>
              <a:t>Podzemní zásobníky plynu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rgbClr val="00006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64" y="3454001"/>
            <a:ext cx="2857899" cy="28578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53" y="109589"/>
            <a:ext cx="3810046" cy="211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6248" y="1678551"/>
            <a:ext cx="57497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Grafická vizualizace provozních stavů technologií připojených do SBI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Snadno dostupný log událostí a incidentů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Foto identifikace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Automatické přepínání map při poplachu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Znalostní báze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Vrstvy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Spolupráce s CCTV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Real </a:t>
            </a:r>
            <a:r>
              <a:rPr lang="cs-CZ" altLang="cs-CZ" sz="2000" b="1" dirty="0" err="1">
                <a:solidFill>
                  <a:srgbClr val="000066"/>
                </a:solidFill>
              </a:rPr>
              <a:t>Time</a:t>
            </a:r>
            <a:r>
              <a:rPr lang="cs-CZ" altLang="cs-CZ" sz="2000" b="1" dirty="0">
                <a:solidFill>
                  <a:srgbClr val="000066"/>
                </a:solidFill>
              </a:rPr>
              <a:t> monitoring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39512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70644" y="2893437"/>
            <a:ext cx="5526847" cy="535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5400" b="1" dirty="0">
                <a:solidFill>
                  <a:srgbClr val="000066"/>
                </a:solidFill>
              </a:rPr>
              <a:t>Děkuji za pozornost</a:t>
            </a:r>
            <a:endParaRPr lang="en-GB" altLang="cs-CZ" sz="5400" b="1" dirty="0">
              <a:solidFill>
                <a:srgbClr val="00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97" y="0"/>
            <a:ext cx="6113797" cy="146917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762462" y="2101793"/>
            <a:ext cx="5526847" cy="393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b="1" dirty="0">
                <a:solidFill>
                  <a:srgbClr val="000066"/>
                </a:solidFill>
              </a:rPr>
              <a:t>Zdroje</a:t>
            </a:r>
            <a:r>
              <a:rPr lang="en-GB" altLang="cs-CZ" b="1" dirty="0">
                <a:solidFill>
                  <a:srgbClr val="000066"/>
                </a:solidFill>
              </a:rPr>
              <a:t>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779771" y="5607572"/>
            <a:ext cx="5526847" cy="393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cs-CZ" sz="1400" b="1" dirty="0">
                <a:solidFill>
                  <a:srgbClr val="000066"/>
                </a:solidFill>
              </a:rPr>
              <a:t>Internet: pictures with label for re-use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762462" y="2714815"/>
            <a:ext cx="5526847" cy="393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cs-CZ" sz="1400" b="1" dirty="0">
                <a:solidFill>
                  <a:srgbClr val="000066"/>
                </a:solidFill>
              </a:rPr>
              <a:t>http://www.cgc.sk/</a:t>
            </a:r>
          </a:p>
        </p:txBody>
      </p:sp>
    </p:spTree>
    <p:extLst>
      <p:ext uri="{BB962C8B-B14F-4D97-AF65-F5344CB8AC3E}">
        <p14:creationId xmlns:p14="http://schemas.microsoft.com/office/powerpoint/2010/main" val="211718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4" y="1895166"/>
            <a:ext cx="5576367" cy="3983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1" y="2403370"/>
            <a:ext cx="5650312" cy="3068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9" y="2385173"/>
            <a:ext cx="5680364" cy="312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Real </a:t>
            </a:r>
            <a:r>
              <a:rPr lang="cs-CZ" altLang="cs-CZ" sz="2000" b="1" dirty="0" err="1">
                <a:solidFill>
                  <a:srgbClr val="000066"/>
                </a:solidFill>
              </a:rPr>
              <a:t>Time</a:t>
            </a:r>
            <a:r>
              <a:rPr lang="cs-CZ" altLang="cs-CZ" sz="2000" b="1" dirty="0">
                <a:solidFill>
                  <a:srgbClr val="000066"/>
                </a:solidFill>
              </a:rPr>
              <a:t> monitoring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1756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5747" y="1291823"/>
            <a:ext cx="6708677" cy="5461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300" dirty="0">
                <a:solidFill>
                  <a:srgbClr val="000066"/>
                </a:solidFill>
              </a:rPr>
              <a:t>					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Centralizovaná správa osob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Podpora práce s organizační strukturou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Nastavení práv/přístupů:</a:t>
            </a:r>
          </a:p>
          <a:p>
            <a:pPr>
              <a:lnSpc>
                <a:spcPct val="140000"/>
              </a:lnSpc>
            </a:pPr>
            <a:r>
              <a:rPr lang="cs-CZ" sz="2300" b="1" dirty="0">
                <a:solidFill>
                  <a:srgbClr val="000066"/>
                </a:solidFill>
              </a:rPr>
              <a:t>           -</a:t>
            </a:r>
            <a:r>
              <a:rPr lang="cs-CZ" sz="2300" dirty="0">
                <a:solidFill>
                  <a:srgbClr val="000066"/>
                </a:solidFill>
              </a:rPr>
              <a:t>	Aplikační práva</a:t>
            </a:r>
          </a:p>
          <a:p>
            <a:pPr>
              <a:lnSpc>
                <a:spcPct val="140000"/>
              </a:lnSpc>
            </a:pPr>
            <a:r>
              <a:rPr lang="cs-CZ" sz="2300" dirty="0">
                <a:solidFill>
                  <a:srgbClr val="000066"/>
                </a:solidFill>
              </a:rPr>
              <a:t>           -	Docházková práva</a:t>
            </a:r>
          </a:p>
          <a:p>
            <a:pPr>
              <a:lnSpc>
                <a:spcPct val="140000"/>
              </a:lnSpc>
            </a:pPr>
            <a:r>
              <a:rPr lang="cs-CZ" sz="2300" dirty="0">
                <a:solidFill>
                  <a:srgbClr val="000066"/>
                </a:solidFill>
              </a:rPr>
              <a:t>           -	Způsob přihlášení do aplikace</a:t>
            </a:r>
          </a:p>
          <a:p>
            <a:pPr>
              <a:lnSpc>
                <a:spcPct val="140000"/>
              </a:lnSpc>
            </a:pPr>
            <a:r>
              <a:rPr lang="cs-CZ" sz="2300" dirty="0">
                <a:solidFill>
                  <a:srgbClr val="000066"/>
                </a:solidFill>
              </a:rPr>
              <a:t>           -	Práva k ovládání připojených zařízení</a:t>
            </a:r>
          </a:p>
          <a:p>
            <a:pPr>
              <a:lnSpc>
                <a:spcPct val="140000"/>
              </a:lnSpc>
            </a:pPr>
            <a:r>
              <a:rPr lang="cs-CZ" sz="2300" dirty="0">
                <a:solidFill>
                  <a:srgbClr val="000066"/>
                </a:solidFill>
              </a:rPr>
              <a:t>           - 	Správa identifikátorů</a:t>
            </a:r>
          </a:p>
          <a:p>
            <a:pPr>
              <a:lnSpc>
                <a:spcPct val="140000"/>
              </a:lnSpc>
            </a:pPr>
            <a:r>
              <a:rPr lang="cs-CZ" sz="2300" dirty="0">
                <a:solidFill>
                  <a:srgbClr val="000066"/>
                </a:solidFill>
              </a:rPr>
              <a:t>           - 	Přístupová práva	</a:t>
            </a:r>
          </a:p>
          <a:p>
            <a:pPr>
              <a:lnSpc>
                <a:spcPct val="140000"/>
              </a:lnSpc>
            </a:pPr>
            <a:endParaRPr lang="cs-CZ" sz="2300" dirty="0">
              <a:solidFill>
                <a:srgbClr val="000066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Správa osob a přístupů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13557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2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7" y="2402647"/>
            <a:ext cx="2105025" cy="3267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67" y="4804802"/>
            <a:ext cx="5193402" cy="1927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989" y="1579126"/>
            <a:ext cx="3911650" cy="36997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rgbClr val="000066"/>
                </a:solidFill>
              </a:rPr>
              <a:t>Správa osob a přístupů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Workflow</a:t>
            </a:r>
            <a:r>
              <a:rPr lang="cs-CZ" altLang="cs-CZ" sz="1800" dirty="0">
                <a:solidFill>
                  <a:srgbClr val="8D9EB4"/>
                </a:solidFill>
              </a:rPr>
              <a:t> – Žádosti o přístup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77846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430" y="0"/>
            <a:ext cx="6113797" cy="14691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122" y="-479"/>
            <a:ext cx="1099278" cy="66764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21637" y="1733438"/>
            <a:ext cx="5515640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Správce definuje typ přístupů (řádný přístup, VIP přístup, mimořádný přístup...)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2 nebo 1 úrovňový režim žádostí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Delegování pravomocí</a:t>
            </a:r>
            <a:br>
              <a:rPr lang="cs-CZ" sz="2300" b="1" dirty="0">
                <a:solidFill>
                  <a:srgbClr val="000066"/>
                </a:solidFill>
              </a:rPr>
            </a:br>
            <a:r>
              <a:rPr lang="cs-CZ" sz="2300" b="1" dirty="0">
                <a:solidFill>
                  <a:srgbClr val="000066"/>
                </a:solidFill>
              </a:rPr>
              <a:t>(vícero schvalovatelů nebo akceptorů)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Historický přehled žádostí a jejich zpracování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cs-CZ" sz="2300" b="1" dirty="0">
                <a:solidFill>
                  <a:srgbClr val="000066"/>
                </a:solidFill>
              </a:rPr>
              <a:t>Audit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463580" y="48446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Komplexní integrační SW platforma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63580" y="89070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Modulární systém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7463580" y="131557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Vazby mezi technologiemi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463580" y="17649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Real </a:t>
            </a:r>
            <a:r>
              <a:rPr lang="cs-CZ" altLang="cs-CZ" sz="1800" dirty="0" err="1">
                <a:solidFill>
                  <a:srgbClr val="8D9EB4"/>
                </a:solidFill>
              </a:rPr>
              <a:t>Time</a:t>
            </a:r>
            <a:r>
              <a:rPr lang="cs-CZ" altLang="cs-CZ" sz="1800" dirty="0">
                <a:solidFill>
                  <a:srgbClr val="8D9EB4"/>
                </a:solidFill>
              </a:rPr>
              <a:t> monitoring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463580" y="221428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Správa osob a přístupů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66139" y="6230634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Výměna dat s třetími stranami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7463580" y="264510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2000" b="1" dirty="0" err="1">
                <a:solidFill>
                  <a:srgbClr val="000066"/>
                </a:solidFill>
              </a:rPr>
              <a:t>Workflow</a:t>
            </a:r>
            <a:r>
              <a:rPr lang="cs-CZ" altLang="cs-CZ" sz="2000" b="1" dirty="0">
                <a:solidFill>
                  <a:srgbClr val="000066"/>
                </a:solidFill>
              </a:rPr>
              <a:t> – Žádosti o přístup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7463580" y="307281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PZTS &amp; EPS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7463580" y="346712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Krizový management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7463580" y="3812460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CCTV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7463580" y="4237328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Docházka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7463580" y="5184792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Mobilní klient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7463580" y="5756795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 err="1">
                <a:solidFill>
                  <a:srgbClr val="8D9EB4"/>
                </a:solidFill>
              </a:rPr>
              <a:t>Facility</a:t>
            </a:r>
            <a:r>
              <a:rPr lang="cs-CZ" altLang="cs-CZ" sz="1800" dirty="0">
                <a:solidFill>
                  <a:srgbClr val="8D9EB4"/>
                </a:solidFill>
              </a:rPr>
              <a:t> management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7463580" y="4688771"/>
            <a:ext cx="5518205" cy="522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8D9EB4"/>
                </a:solidFill>
              </a:rPr>
              <a:t>Telefonní seznam</a:t>
            </a:r>
          </a:p>
        </p:txBody>
      </p:sp>
    </p:spTree>
    <p:extLst>
      <p:ext uri="{BB962C8B-B14F-4D97-AF65-F5344CB8AC3E}">
        <p14:creationId xmlns:p14="http://schemas.microsoft.com/office/powerpoint/2010/main" val="13563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8531</TotalTime>
  <Words>2128</Words>
  <Application>Microsoft Office PowerPoint</Application>
  <PresentationFormat>Širokoúhlá obrazovka</PresentationFormat>
  <Paragraphs>676</Paragraphs>
  <Slides>50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Pastyrik</dc:creator>
  <cp:lastModifiedBy>PastyrikR</cp:lastModifiedBy>
  <cp:revision>167</cp:revision>
  <dcterms:created xsi:type="dcterms:W3CDTF">2016-07-18T09:32:14Z</dcterms:created>
  <dcterms:modified xsi:type="dcterms:W3CDTF">2024-03-28T10:04:35Z</dcterms:modified>
</cp:coreProperties>
</file>